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405" r:id="rId3"/>
    <p:sldId id="418" r:id="rId4"/>
    <p:sldId id="277" r:id="rId5"/>
    <p:sldId id="259" r:id="rId6"/>
    <p:sldId id="419" r:id="rId7"/>
    <p:sldId id="420" r:id="rId8"/>
    <p:sldId id="265" r:id="rId9"/>
    <p:sldId id="266" r:id="rId10"/>
    <p:sldId id="280" r:id="rId11"/>
    <p:sldId id="267" r:id="rId12"/>
    <p:sldId id="438" r:id="rId13"/>
    <p:sldId id="415" r:id="rId14"/>
    <p:sldId id="300" r:id="rId15"/>
    <p:sldId id="301" r:id="rId16"/>
    <p:sldId id="303" r:id="rId17"/>
    <p:sldId id="304" r:id="rId18"/>
    <p:sldId id="305" r:id="rId19"/>
    <p:sldId id="407" r:id="rId20"/>
    <p:sldId id="417" r:id="rId21"/>
    <p:sldId id="306" r:id="rId22"/>
    <p:sldId id="307" r:id="rId23"/>
    <p:sldId id="283" r:id="rId24"/>
    <p:sldId id="284" r:id="rId25"/>
    <p:sldId id="285" r:id="rId26"/>
    <p:sldId id="286" r:id="rId27"/>
    <p:sldId id="287" r:id="rId28"/>
    <p:sldId id="288" r:id="rId29"/>
    <p:sldId id="281" r:id="rId30"/>
    <p:sldId id="289" r:id="rId31"/>
    <p:sldId id="437" r:id="rId32"/>
    <p:sldId id="268" r:id="rId33"/>
    <p:sldId id="270" r:id="rId34"/>
    <p:sldId id="271" r:id="rId35"/>
    <p:sldId id="272" r:id="rId36"/>
    <p:sldId id="273" r:id="rId37"/>
    <p:sldId id="274" r:id="rId38"/>
    <p:sldId id="4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7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density &gt; 90%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09" t="-955" r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8967355" y="5476973"/>
            <a:ext cx="11963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967355" y="2763624"/>
            <a:ext cx="8176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3EC2-421A-8FDA-7955-C8FB266D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Reactor Systems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8DF1-D0CB-97EE-FC17-A3A304C1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fuel, a method to convert heat to electricity, an approach to prevent radioactive products from leaving the fuel, a method to cycle the fuel, containment in case something goes very wrong</a:t>
            </a:r>
          </a:p>
          <a:p>
            <a:r>
              <a:rPr lang="en-US" sz="2200" dirty="0"/>
              <a:t>Typically, the “fuel system” is thought to consist of the fuel itself, the gap, the cladding</a:t>
            </a:r>
          </a:p>
          <a:p>
            <a:pPr lvl="1"/>
            <a:r>
              <a:rPr lang="en-US" sz="2200" dirty="0"/>
              <a:t>primary coolant can also be included, or at least impacts of the coolant</a:t>
            </a:r>
          </a:p>
          <a:p>
            <a:r>
              <a:rPr lang="en-US" sz="2200" dirty="0"/>
              <a:t>Cladding is the primary containment, and its integrity maintains safe operation</a:t>
            </a:r>
          </a:p>
          <a:p>
            <a:r>
              <a:rPr lang="en-US" sz="2200" dirty="0"/>
              <a:t>LWRs have fuel pellets, a He gap (bond), and Zircaloy cladding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5CBF-3598-2D3D-A89D-829E0EC8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6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05" y="2640849"/>
            <a:ext cx="4195102" cy="248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41C02-F19B-3F24-9C74-8684BB7B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33" y="1968500"/>
            <a:ext cx="2482850" cy="406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2DDF7-C95A-E378-2105-912436AD1F53}"/>
              </a:ext>
            </a:extLst>
          </p:cNvPr>
          <p:cNvSpPr txBox="1"/>
          <p:nvPr/>
        </p:nvSpPr>
        <p:spPr>
          <a:xfrm>
            <a:off x="3046269" y="6212072"/>
            <a:ext cx="6099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world-</a:t>
            </a:r>
            <a:r>
              <a:rPr lang="en-US" sz="1100" dirty="0" err="1"/>
              <a:t>nuclear.org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9B655-FAC5-F598-4294-64F38C21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55" y="1968501"/>
            <a:ext cx="2722399" cy="39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3936" cy="3965670"/>
          </a:xfrm>
        </p:spPr>
        <p:txBody>
          <a:bodyPr/>
          <a:lstStyle/>
          <a:p>
            <a:r>
              <a:rPr lang="en-US" sz="2000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sz="2000" dirty="0"/>
              <a:t>The milling process commonly yields dry powder-form material consisting of “yellowcake”, which was historically referred to as U</a:t>
            </a:r>
            <a:r>
              <a:rPr lang="en-US" sz="2000" baseline="-25000" dirty="0"/>
              <a:t>3</a:t>
            </a:r>
            <a:r>
              <a:rPr lang="en-US" sz="2000" dirty="0"/>
              <a:t>O</a:t>
            </a:r>
            <a:r>
              <a:rPr lang="en-US" sz="2000" baseline="-25000" dirty="0"/>
              <a:t>8</a:t>
            </a:r>
          </a:p>
          <a:p>
            <a:r>
              <a:rPr lang="en-US" sz="2000" dirty="0"/>
              <a:t>Most modern uranium recovery facilities produce a yellowish compound comprised mostly of uranyl peroxide dihydrate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412" y="2216918"/>
            <a:ext cx="4889988" cy="32472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66976"/>
            <a:ext cx="10972800" cy="3965670"/>
          </a:xfrm>
        </p:spPr>
        <p:txBody>
          <a:bodyPr/>
          <a:lstStyle/>
          <a:p>
            <a:r>
              <a:rPr lang="en-US" dirty="0"/>
              <a:t>Uranium enrichment requires uranium as uranium hexafluoride (gaseous state),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Intro to fuel performance as a three-pronged concept: </a:t>
            </a:r>
          </a:p>
          <a:p>
            <a:pPr lvl="1"/>
            <a:r>
              <a:rPr lang="en-US" sz="2200" dirty="0"/>
              <a:t>heat generation and delivery to coolant; fuel operation without problems; fuel behavior during accidents</a:t>
            </a:r>
          </a:p>
          <a:p>
            <a:r>
              <a:rPr lang="en-US" sz="2200" dirty="0"/>
              <a:t>Uranium is combined with O, C, N, transition metals for a variety of fuel types</a:t>
            </a:r>
          </a:p>
          <a:p>
            <a:r>
              <a:rPr lang="en-US" sz="2200" dirty="0"/>
              <a:t>UO2: ceramic, commercial reactor fuel, light water reactors</a:t>
            </a:r>
          </a:p>
          <a:p>
            <a:r>
              <a:rPr lang="en-US" sz="2200" dirty="0"/>
              <a:t>Good characteristics: </a:t>
            </a:r>
          </a:p>
          <a:p>
            <a:pPr lvl="1"/>
            <a:r>
              <a:rPr lang="en-US" sz="2200" dirty="0"/>
              <a:t>high melting point, single phase, cladding compatibility, radiation resistance, stability in water</a:t>
            </a:r>
          </a:p>
          <a:p>
            <a:r>
              <a:rPr lang="en-US" sz="2200" dirty="0"/>
              <a:t>Bad characteristics: </a:t>
            </a:r>
          </a:p>
          <a:p>
            <a:pPr lvl="1"/>
            <a:r>
              <a:rPr lang="en-US" sz="2200" dirty="0"/>
              <a:t>brittle, low thermal conductivity, limited power density, high burnup swelling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(F/P) is given by the expression</a:t>
            </a:r>
          </a:p>
          <a:p>
            <a:r>
              <a:rPr lang="en-US" dirty="0"/>
              <a:t>The tails to product ratio (T/P)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Enriched Uranium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4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27" y="1152100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F3507-79D8-1E88-5EFE-F8A891FDC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1"/>
          <a:stretch/>
        </p:blipFill>
        <p:spPr>
          <a:xfrm>
            <a:off x="7449178" y="4662386"/>
            <a:ext cx="3594100" cy="5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E8E42-1D62-C6B5-D7EF-E46ED6A8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978" y="5122434"/>
            <a:ext cx="298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32564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r>
              <a:rPr lang="en-US" dirty="0"/>
              <a:t>The sintered microstructure (grain size and porosity) has a strong impact on the fuel evolution, and this processing stage can be tailored to meet microstructural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86400" cy="3965670"/>
          </a:xfrm>
        </p:spPr>
        <p:txBody>
          <a:bodyPr/>
          <a:lstStyle/>
          <a:p>
            <a:r>
              <a:rPr lang="en-US" dirty="0"/>
              <a:t>LWR fuel pellets and rods/assemblies are manufactured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microstructure from fabrication strongly impacts fuel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658-7872-F734-A1D6-7BC255C0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53E-782B-0CB5-BD6E-7A11823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5F06-094D-E6E9-3A0E-9F4027E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1.5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He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BeO-UO&lt;sub&gt;2&lt;/sub&gt; Fuel">
            <a:extLst>
              <a:ext uri="{FF2B5EF4-FFF2-40B4-BE49-F238E27FC236}">
                <a16:creationId xmlns:a16="http://schemas.microsoft.com/office/drawing/2014/main" id="{2AE33FCF-11EE-6712-0858-08452922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17" y="1580761"/>
            <a:ext cx="2844799" cy="38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16011</TotalTime>
  <Words>2155</Words>
  <Application>Microsoft Macintosh PowerPoint</Application>
  <PresentationFormat>Widescreen</PresentationFormat>
  <Paragraphs>239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Most fuel designs employ some type of cladding</vt:lpstr>
      <vt:lpstr>Fuel/Cladding Gap</vt:lpstr>
      <vt:lpstr>Smear Density</vt:lpstr>
      <vt:lpstr>Cladding material selection</vt:lpstr>
      <vt:lpstr>Reactor Systems Wrap-up</vt:lpstr>
      <vt:lpstr>fuel fabrication</vt:lpstr>
      <vt:lpstr>Fabrication Process</vt:lpstr>
      <vt:lpstr>Global Uranium Resources</vt:lpstr>
      <vt:lpstr>Uranium mining/processing</vt:lpstr>
      <vt:lpstr>Conversion</vt:lpstr>
      <vt:lpstr>Enrichment</vt:lpstr>
      <vt:lpstr>Enrichment</vt:lpstr>
      <vt:lpstr>SWUs</vt:lpstr>
      <vt:lpstr>High Enriched Uranium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81</cp:revision>
  <cp:lastPrinted>2021-01-27T15:30:43Z</cp:lastPrinted>
  <dcterms:created xsi:type="dcterms:W3CDTF">2020-01-02T17:34:23Z</dcterms:created>
  <dcterms:modified xsi:type="dcterms:W3CDTF">2025-01-06T18:10:28Z</dcterms:modified>
</cp:coreProperties>
</file>